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69" r:id="rId6"/>
    <p:sldId id="261" r:id="rId7"/>
    <p:sldId id="262" r:id="rId8"/>
    <p:sldId id="272" r:id="rId9"/>
    <p:sldId id="273" r:id="rId10"/>
    <p:sldId id="260" r:id="rId11"/>
    <p:sldId id="267" r:id="rId12"/>
    <p:sldId id="268" r:id="rId13"/>
  </p:sldIdLst>
  <p:sldSz cx="18288000" cy="10287000"/>
  <p:notesSz cx="6858000" cy="9144000"/>
  <p:embeddedFontLst>
    <p:embeddedFont>
      <p:font typeface="Almarai" panose="020B0604020202020204" charset="-78"/>
      <p:regular r:id="rId14"/>
    </p:embeddedFont>
    <p:embeddedFont>
      <p:font typeface="Almarai Bold" panose="020B0604020202020204" charset="-78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jp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www.figma.com/design/4dLYTAe9uBgXJkwBeKbpIZ/Assiut-National-University?node-id=0-1&amp;p=f&amp;t=dsFjHGobYB9ybdWu-0" TargetMode="Externa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6.png"/><Relationship Id="rId7" Type="http://schemas.openxmlformats.org/officeDocument/2006/relationships/image" Target="../media/image3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-491592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r="-571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01419" y="5061812"/>
            <a:ext cx="5246522" cy="7495031"/>
            <a:chOff x="0" y="0"/>
            <a:chExt cx="4445000" cy="6350000"/>
          </a:xfrm>
          <a:blipFill dpi="0"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471"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</a:extLst>
            </a:blip>
            <a:srcRect/>
            <a:stretch>
              <a:fillRect l="-157000" r="-142000"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000"/>
              </a:stretch>
            </a:blipFill>
            <a:effectLst>
              <a:innerShdw blurRad="1270000" dir="3600000">
                <a:schemeClr val="accent1"/>
              </a:innerShdw>
            </a:effec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21428" r="-214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824989" y="-3427335"/>
            <a:ext cx="6752859" cy="9646942"/>
            <a:chOff x="12985" y="15047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2985" y="15047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 dpi="0" rotWithShape="1">
              <a:blip r:embed="rId10"/>
              <a:srcRect/>
              <a:stretch>
                <a:fillRect l="-129000" t="-1000" r="-118000"/>
              </a:stretch>
            </a:blipFill>
            <a:effectLst>
              <a:innerShdw blurRad="1270000" dist="2540000">
                <a:schemeClr val="tx2">
                  <a:alpha val="46000"/>
                </a:schemeClr>
              </a:innerShdw>
              <a:softEdge rad="0"/>
            </a:effec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573748" y="7266228"/>
            <a:ext cx="6732051" cy="389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pc="432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Computer Science and Information Portal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3748" y="3301008"/>
            <a:ext cx="7231514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ANU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3748" y="4747835"/>
            <a:ext cx="7231514" cy="144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46760" y="342900"/>
            <a:ext cx="7297240" cy="76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34"/>
              </a:lnSpc>
              <a:spcBef>
                <a:spcPct val="0"/>
              </a:spcBef>
            </a:pPr>
            <a:r>
              <a:rPr lang="en-US" sz="5028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UI Design</a:t>
            </a:r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380496" y="123692"/>
            <a:ext cx="1224824" cy="12248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4785" y="266544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62F25374-31E3-22C2-8FB2-5A674179A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74"/>
          <a:stretch/>
        </p:blipFill>
        <p:spPr>
          <a:xfrm>
            <a:off x="5867400" y="328246"/>
            <a:ext cx="6400800" cy="9715755"/>
          </a:xfrm>
          <a:prstGeom prst="rect">
            <a:avLst/>
          </a:prstGeom>
          <a:effectLst>
            <a:innerShdw blurRad="1270000">
              <a:schemeClr val="tx2"/>
            </a:innerShdw>
          </a:effectLst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43C1CE2A-1C11-ADE6-D5CD-0DCAF5D3D2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>
          <a:xfrm>
            <a:off x="12381520" y="2929468"/>
            <a:ext cx="5754080" cy="7114533"/>
          </a:xfrm>
          <a:prstGeom prst="rect">
            <a:avLst/>
          </a:prstGeom>
          <a:effectLst>
            <a:innerShdw blurRad="1270000">
              <a:schemeClr val="tx2"/>
            </a:innerShdw>
          </a:effectLst>
        </p:spPr>
      </p:pic>
      <p:grpSp>
        <p:nvGrpSpPr>
          <p:cNvPr id="29" name="Group 12">
            <a:extLst>
              <a:ext uri="{FF2B5EF4-FFF2-40B4-BE49-F238E27FC236}">
                <a16:creationId xmlns:a16="http://schemas.microsoft.com/office/drawing/2014/main" id="{A97156AE-0070-0C78-2FFE-A842AB0EA46A}"/>
              </a:ext>
            </a:extLst>
          </p:cNvPr>
          <p:cNvGrpSpPr/>
          <p:nvPr/>
        </p:nvGrpSpPr>
        <p:grpSpPr>
          <a:xfrm>
            <a:off x="132080" y="1754038"/>
            <a:ext cx="1371267" cy="1428027"/>
            <a:chOff x="-5096" y="28575"/>
            <a:chExt cx="812800" cy="846444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1EE19178-EE1A-6F64-4710-1D8B62C74875}"/>
                </a:ext>
              </a:extLst>
            </p:cNvPr>
            <p:cNvSpPr/>
            <p:nvPr/>
          </p:nvSpPr>
          <p:spPr>
            <a:xfrm>
              <a:off x="-5096" y="6221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69ACE4FE-DCCF-094A-E9DF-E0E51C2479D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3" name="TextBox 25">
            <a:extLst>
              <a:ext uri="{FF2B5EF4-FFF2-40B4-BE49-F238E27FC236}">
                <a16:creationId xmlns:a16="http://schemas.microsoft.com/office/drawing/2014/main" id="{591EE86D-4F9A-84E4-6D22-45DE8BC8ADE4}"/>
              </a:ext>
            </a:extLst>
          </p:cNvPr>
          <p:cNvSpPr txBox="1"/>
          <p:nvPr/>
        </p:nvSpPr>
        <p:spPr>
          <a:xfrm>
            <a:off x="610561" y="3266825"/>
            <a:ext cx="5200179" cy="1506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These UI mockups were designed using Figma, showcasing a user-friendly layout focused on accessibility and functionality. Explore the full design here: </a:t>
            </a:r>
            <a:r>
              <a:rPr lang="en-US" sz="2178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  <a:hlinkClick r:id="rId5"/>
              </a:rPr>
              <a:t>Figma UI Design Link</a:t>
            </a:r>
            <a:endParaRPr lang="en-US" sz="2178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pic>
        <p:nvPicPr>
          <p:cNvPr id="1026" name="Picture 2" descr="Figma Icon | Figma">
            <a:extLst>
              <a:ext uri="{FF2B5EF4-FFF2-40B4-BE49-F238E27FC236}">
                <a16:creationId xmlns:a16="http://schemas.microsoft.com/office/drawing/2014/main" id="{C96B28B2-28EB-B07A-80B4-1E4DFCBC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3" y="2053480"/>
            <a:ext cx="682175" cy="875988"/>
          </a:xfrm>
          <a:prstGeom prst="rect">
            <a:avLst/>
          </a:prstGeom>
          <a:noFill/>
          <a:effectLst>
            <a:outerShdw blurRad="50800" dist="38100" dir="13500000" sx="89000" sy="89000" algn="b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295" y="-3771900"/>
            <a:ext cx="18810314" cy="18440400"/>
          </a:xfrm>
          <a:custGeom>
            <a:avLst/>
            <a:gdLst/>
            <a:ahLst/>
            <a:cxnLst/>
            <a:rect l="l" t="t" r="r" b="b"/>
            <a:pathLst>
              <a:path w="18810314" h="18810314">
                <a:moveTo>
                  <a:pt x="0" y="0"/>
                </a:moveTo>
                <a:lnTo>
                  <a:pt x="18810314" y="0"/>
                </a:lnTo>
                <a:lnTo>
                  <a:pt x="18810314" y="18810314"/>
                </a:lnTo>
                <a:lnTo>
                  <a:pt x="0" y="18810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2795077" y="4463563"/>
            <a:ext cx="2236938" cy="79299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endParaRPr/>
          </a:p>
        </p:txBody>
      </p:sp>
      <p:grpSp>
        <p:nvGrpSpPr>
          <p:cNvPr id="21" name="Group 2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F7D16F-E07E-62AC-FB59-B416C7F28ED5}"/>
              </a:ext>
            </a:extLst>
          </p:cNvPr>
          <p:cNvGrpSpPr/>
          <p:nvPr/>
        </p:nvGrpSpPr>
        <p:grpSpPr>
          <a:xfrm>
            <a:off x="1031354" y="3868866"/>
            <a:ext cx="3597403" cy="9891374"/>
            <a:chOff x="1039928" y="2933700"/>
            <a:chExt cx="3597403" cy="9891374"/>
          </a:xfrm>
        </p:grpSpPr>
        <p:sp>
          <p:nvSpPr>
            <p:cNvPr id="16" name="Freeform 16"/>
            <p:cNvSpPr/>
            <p:nvPr/>
          </p:nvSpPr>
          <p:spPr>
            <a:xfrm>
              <a:off x="1245138" y="2933700"/>
              <a:ext cx="3186982" cy="8311729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chemeClr val="tx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10A2726-239D-4AE6-5B83-8592B8832D05}"/>
                </a:ext>
              </a:extLst>
            </p:cNvPr>
            <p:cNvGrpSpPr/>
            <p:nvPr/>
          </p:nvGrpSpPr>
          <p:grpSpPr>
            <a:xfrm>
              <a:off x="1039928" y="5609111"/>
              <a:ext cx="3597403" cy="7215963"/>
              <a:chOff x="3307828" y="6216413"/>
              <a:chExt cx="3597403" cy="9815079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3307828" y="6216413"/>
                <a:ext cx="3597403" cy="9815079"/>
                <a:chOff x="0" y="-47625"/>
                <a:chExt cx="862412" cy="3195389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0"/>
                  <a:ext cx="862412" cy="3147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412" h="3147764">
                      <a:moveTo>
                        <a:pt x="215209" y="0"/>
                      </a:moveTo>
                      <a:lnTo>
                        <a:pt x="647203" y="0"/>
                      </a:lnTo>
                      <a:cubicBezTo>
                        <a:pt x="704280" y="0"/>
                        <a:pt x="759019" y="22674"/>
                        <a:pt x="799378" y="63033"/>
                      </a:cubicBezTo>
                      <a:cubicBezTo>
                        <a:pt x="839738" y="103393"/>
                        <a:pt x="862412" y="158132"/>
                        <a:pt x="862412" y="215209"/>
                      </a:cubicBezTo>
                      <a:lnTo>
                        <a:pt x="862412" y="2932556"/>
                      </a:lnTo>
                      <a:cubicBezTo>
                        <a:pt x="862412" y="2989633"/>
                        <a:pt x="839738" y="3044372"/>
                        <a:pt x="799378" y="3084731"/>
                      </a:cubicBezTo>
                      <a:cubicBezTo>
                        <a:pt x="759019" y="3125091"/>
                        <a:pt x="704280" y="3147764"/>
                        <a:pt x="647203" y="3147764"/>
                      </a:cubicBezTo>
                      <a:lnTo>
                        <a:pt x="215209" y="3147764"/>
                      </a:lnTo>
                      <a:cubicBezTo>
                        <a:pt x="158132" y="3147764"/>
                        <a:pt x="103393" y="3125091"/>
                        <a:pt x="63033" y="3084731"/>
                      </a:cubicBezTo>
                      <a:cubicBezTo>
                        <a:pt x="22674" y="3044372"/>
                        <a:pt x="0" y="2989633"/>
                        <a:pt x="0" y="2932556"/>
                      </a:cubicBezTo>
                      <a:lnTo>
                        <a:pt x="0" y="215209"/>
                      </a:lnTo>
                      <a:cubicBezTo>
                        <a:pt x="0" y="158132"/>
                        <a:pt x="22674" y="103393"/>
                        <a:pt x="63033" y="63033"/>
                      </a:cubicBezTo>
                      <a:cubicBezTo>
                        <a:pt x="103393" y="22674"/>
                        <a:pt x="158132" y="0"/>
                        <a:pt x="215209" y="0"/>
                      </a:cubicBezTo>
                      <a:close/>
                    </a:path>
                  </a:pathLst>
                </a:custGeom>
                <a:solidFill>
                  <a:srgbClr val="051D40"/>
                </a:solidFill>
                <a:ln cap="rnd">
                  <a:noFill/>
                  <a:prstDash val="solid"/>
                  <a:round/>
                </a:ln>
                <a:effectLst>
                  <a:outerShdw blurRad="736600" dist="38100" dir="16200000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" name="TextBox 5"/>
                <p:cNvSpPr txBox="1"/>
                <p:nvPr/>
              </p:nvSpPr>
              <p:spPr>
                <a:xfrm>
                  <a:off x="0" y="-47625"/>
                  <a:ext cx="862412" cy="319538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3360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5" name="TextBox 25"/>
              <p:cNvSpPr txBox="1"/>
              <p:nvPr/>
            </p:nvSpPr>
            <p:spPr>
              <a:xfrm>
                <a:off x="3513038" y="6628774"/>
                <a:ext cx="3186982" cy="14311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118"/>
                  </a:lnSpc>
                </a:pPr>
                <a:r>
                  <a:rPr lang="ar-EG" sz="3432" b="1" spc="171" dirty="0">
                    <a:solidFill>
                      <a:srgbClr val="FFFBFB"/>
                    </a:solidFill>
                    <a:latin typeface="Almarai Bold"/>
                    <a:ea typeface="Almarai Bold"/>
                    <a:cs typeface="Almarai Bold"/>
                    <a:sym typeface="Almarai Bold"/>
                  </a:rPr>
                  <a:t>عمر عبد الرحمن مصطفي</a:t>
                </a:r>
                <a:endParaRPr lang="en-US" sz="3432" b="1" spc="171" dirty="0">
                  <a:solidFill>
                    <a:srgbClr val="FFFBFB"/>
                  </a:solidFill>
                  <a:latin typeface="Almarai Bold"/>
                  <a:ea typeface="Almarai Bold"/>
                  <a:cs typeface="Almarai Bold"/>
                  <a:sym typeface="Almarai Bold"/>
                </a:endParaRPr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5716827" y="1472447"/>
            <a:ext cx="685434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b="1" dirty="0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OUR TEAM</a:t>
            </a:r>
          </a:p>
        </p:txBody>
      </p:sp>
      <p:grpSp>
        <p:nvGrpSpPr>
          <p:cNvPr id="32" name="Group 32"/>
          <p:cNvGrpSpPr/>
          <p:nvPr/>
        </p:nvGrpSpPr>
        <p:grpSpPr>
          <a:xfrm rot="5400000">
            <a:off x="5747062" y="1279135"/>
            <a:ext cx="1224824" cy="12248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631351" y="1421987"/>
            <a:ext cx="1456246" cy="83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EE80F4-1EE0-F069-3DA1-13F574B5EDB5}"/>
              </a:ext>
            </a:extLst>
          </p:cNvPr>
          <p:cNvGrpSpPr/>
          <p:nvPr/>
        </p:nvGrpSpPr>
        <p:grpSpPr>
          <a:xfrm>
            <a:off x="5408435" y="3868866"/>
            <a:ext cx="3597403" cy="9891374"/>
            <a:chOff x="6333241" y="2497791"/>
            <a:chExt cx="3597403" cy="9891374"/>
          </a:xfrm>
        </p:grpSpPr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C1B2F824-ACDA-8184-B4BB-9828912DA611}"/>
                </a:ext>
              </a:extLst>
            </p:cNvPr>
            <p:cNvSpPr/>
            <p:nvPr/>
          </p:nvSpPr>
          <p:spPr>
            <a:xfrm>
              <a:off x="6538451" y="2497791"/>
              <a:ext cx="3186982" cy="8311729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chemeClr val="tx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A1043C1-1463-BD1B-BEB1-A57B9A344B7A}"/>
                </a:ext>
              </a:extLst>
            </p:cNvPr>
            <p:cNvGrpSpPr/>
            <p:nvPr/>
          </p:nvGrpSpPr>
          <p:grpSpPr>
            <a:xfrm>
              <a:off x="6333241" y="5173202"/>
              <a:ext cx="3597403" cy="7215963"/>
              <a:chOff x="3307828" y="6216413"/>
              <a:chExt cx="3597403" cy="9815079"/>
            </a:xfrm>
          </p:grpSpPr>
          <p:grpSp>
            <p:nvGrpSpPr>
              <p:cNvPr id="62" name="Group 3">
                <a:extLst>
                  <a:ext uri="{FF2B5EF4-FFF2-40B4-BE49-F238E27FC236}">
                    <a16:creationId xmlns:a16="http://schemas.microsoft.com/office/drawing/2014/main" id="{7D6F9543-B126-C56B-DA5E-345D280FC700}"/>
                  </a:ext>
                </a:extLst>
              </p:cNvPr>
              <p:cNvGrpSpPr/>
              <p:nvPr/>
            </p:nvGrpSpPr>
            <p:grpSpPr>
              <a:xfrm>
                <a:off x="3307828" y="6216413"/>
                <a:ext cx="3597403" cy="9815079"/>
                <a:chOff x="0" y="-47625"/>
                <a:chExt cx="862412" cy="3195389"/>
              </a:xfrm>
            </p:grpSpPr>
            <p:sp>
              <p:nvSpPr>
                <p:cNvPr id="65" name="Freeform 4">
                  <a:extLst>
                    <a:ext uri="{FF2B5EF4-FFF2-40B4-BE49-F238E27FC236}">
                      <a16:creationId xmlns:a16="http://schemas.microsoft.com/office/drawing/2014/main" id="{511E538C-0300-52EF-097D-2767CF25E2C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62412" cy="3147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412" h="3147764">
                      <a:moveTo>
                        <a:pt x="215209" y="0"/>
                      </a:moveTo>
                      <a:lnTo>
                        <a:pt x="647203" y="0"/>
                      </a:lnTo>
                      <a:cubicBezTo>
                        <a:pt x="704280" y="0"/>
                        <a:pt x="759019" y="22674"/>
                        <a:pt x="799378" y="63033"/>
                      </a:cubicBezTo>
                      <a:cubicBezTo>
                        <a:pt x="839738" y="103393"/>
                        <a:pt x="862412" y="158132"/>
                        <a:pt x="862412" y="215209"/>
                      </a:cubicBezTo>
                      <a:lnTo>
                        <a:pt x="862412" y="2932556"/>
                      </a:lnTo>
                      <a:cubicBezTo>
                        <a:pt x="862412" y="2989633"/>
                        <a:pt x="839738" y="3044372"/>
                        <a:pt x="799378" y="3084731"/>
                      </a:cubicBezTo>
                      <a:cubicBezTo>
                        <a:pt x="759019" y="3125091"/>
                        <a:pt x="704280" y="3147764"/>
                        <a:pt x="647203" y="3147764"/>
                      </a:cubicBezTo>
                      <a:lnTo>
                        <a:pt x="215209" y="3147764"/>
                      </a:lnTo>
                      <a:cubicBezTo>
                        <a:pt x="158132" y="3147764"/>
                        <a:pt x="103393" y="3125091"/>
                        <a:pt x="63033" y="3084731"/>
                      </a:cubicBezTo>
                      <a:cubicBezTo>
                        <a:pt x="22674" y="3044372"/>
                        <a:pt x="0" y="2989633"/>
                        <a:pt x="0" y="2932556"/>
                      </a:cubicBezTo>
                      <a:lnTo>
                        <a:pt x="0" y="215209"/>
                      </a:lnTo>
                      <a:cubicBezTo>
                        <a:pt x="0" y="158132"/>
                        <a:pt x="22674" y="103393"/>
                        <a:pt x="63033" y="63033"/>
                      </a:cubicBezTo>
                      <a:cubicBezTo>
                        <a:pt x="103393" y="22674"/>
                        <a:pt x="158132" y="0"/>
                        <a:pt x="215209" y="0"/>
                      </a:cubicBezTo>
                      <a:close/>
                    </a:path>
                  </a:pathLst>
                </a:custGeom>
                <a:solidFill>
                  <a:srgbClr val="051D40"/>
                </a:solidFill>
                <a:ln cap="rnd">
                  <a:noFill/>
                  <a:prstDash val="solid"/>
                  <a:round/>
                </a:ln>
                <a:effectLst>
                  <a:outerShdw blurRad="635000" dist="38100" dir="16200000" rotWithShape="0">
                    <a:prstClr val="black">
                      <a:alpha val="70000"/>
                    </a:prstClr>
                  </a:outerShdw>
                </a:effec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" name="TextBox 5">
                  <a:extLst>
                    <a:ext uri="{FF2B5EF4-FFF2-40B4-BE49-F238E27FC236}">
                      <a16:creationId xmlns:a16="http://schemas.microsoft.com/office/drawing/2014/main" id="{F8E88363-BBBD-A297-5E0C-12CFC4D000E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62412" cy="319538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3360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63" name="TextBox 25">
                <a:extLst>
                  <a:ext uri="{FF2B5EF4-FFF2-40B4-BE49-F238E27FC236}">
                    <a16:creationId xmlns:a16="http://schemas.microsoft.com/office/drawing/2014/main" id="{30B8B759-BEBE-BB32-DF46-4DEB233D2633}"/>
                  </a:ext>
                </a:extLst>
              </p:cNvPr>
              <p:cNvSpPr txBox="1"/>
              <p:nvPr/>
            </p:nvSpPr>
            <p:spPr>
              <a:xfrm>
                <a:off x="3544607" y="6628774"/>
                <a:ext cx="3123845" cy="1431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118"/>
                  </a:lnSpc>
                </a:pPr>
                <a:r>
                  <a:rPr lang="ar-EG" sz="3432" b="1" spc="171" dirty="0">
                    <a:solidFill>
                      <a:srgbClr val="FFFBFB"/>
                    </a:solidFill>
                    <a:latin typeface="Almarai Bold"/>
                    <a:ea typeface="Almarai Bold"/>
                    <a:cs typeface="Almarai Bold"/>
                    <a:sym typeface="Almarai Bold"/>
                  </a:rPr>
                  <a:t>محمد أسامة محمد محمود</a:t>
                </a:r>
                <a:endParaRPr lang="en-US" sz="3432" b="1" spc="171" dirty="0">
                  <a:solidFill>
                    <a:srgbClr val="FFFBFB"/>
                  </a:solidFill>
                  <a:latin typeface="Almarai Bold"/>
                  <a:ea typeface="Almarai Bold"/>
                  <a:cs typeface="Almarai Bold"/>
                  <a:sym typeface="Almarai Bold"/>
                </a:endParaRP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2BE7C65-7120-10DB-7304-6AE85EBB7802}"/>
              </a:ext>
            </a:extLst>
          </p:cNvPr>
          <p:cNvGrpSpPr/>
          <p:nvPr/>
        </p:nvGrpSpPr>
        <p:grpSpPr>
          <a:xfrm>
            <a:off x="9785516" y="3886451"/>
            <a:ext cx="3597403" cy="9891374"/>
            <a:chOff x="10244981" y="2497791"/>
            <a:chExt cx="3597403" cy="9891374"/>
          </a:xfrm>
        </p:grpSpPr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85C6D2C8-9AB9-241C-35F9-56F0B84A0383}"/>
                </a:ext>
              </a:extLst>
            </p:cNvPr>
            <p:cNvSpPr/>
            <p:nvPr/>
          </p:nvSpPr>
          <p:spPr>
            <a:xfrm>
              <a:off x="10450191" y="2497791"/>
              <a:ext cx="3186982" cy="8311729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chemeClr val="tx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E868627-A97B-C399-D860-076F7DB591D6}"/>
                </a:ext>
              </a:extLst>
            </p:cNvPr>
            <p:cNvGrpSpPr/>
            <p:nvPr/>
          </p:nvGrpSpPr>
          <p:grpSpPr>
            <a:xfrm>
              <a:off x="10244981" y="5173202"/>
              <a:ext cx="3597403" cy="7215963"/>
              <a:chOff x="3307828" y="6216413"/>
              <a:chExt cx="3597403" cy="9815079"/>
            </a:xfrm>
          </p:grpSpPr>
          <p:grpSp>
            <p:nvGrpSpPr>
              <p:cNvPr id="69" name="Group 3">
                <a:extLst>
                  <a:ext uri="{FF2B5EF4-FFF2-40B4-BE49-F238E27FC236}">
                    <a16:creationId xmlns:a16="http://schemas.microsoft.com/office/drawing/2014/main" id="{4FDF93AD-B3B6-906E-CD77-462C9AF5A66E}"/>
                  </a:ext>
                </a:extLst>
              </p:cNvPr>
              <p:cNvGrpSpPr/>
              <p:nvPr/>
            </p:nvGrpSpPr>
            <p:grpSpPr>
              <a:xfrm>
                <a:off x="3307828" y="6216413"/>
                <a:ext cx="3597403" cy="9815079"/>
                <a:chOff x="0" y="-47625"/>
                <a:chExt cx="862412" cy="3195389"/>
              </a:xfrm>
            </p:grpSpPr>
            <p:sp>
              <p:nvSpPr>
                <p:cNvPr id="72" name="Freeform 4">
                  <a:extLst>
                    <a:ext uri="{FF2B5EF4-FFF2-40B4-BE49-F238E27FC236}">
                      <a16:creationId xmlns:a16="http://schemas.microsoft.com/office/drawing/2014/main" id="{3C16E7F0-2A24-061E-880B-256B8A62D8A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62412" cy="3147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412" h="3147764">
                      <a:moveTo>
                        <a:pt x="215209" y="0"/>
                      </a:moveTo>
                      <a:lnTo>
                        <a:pt x="647203" y="0"/>
                      </a:lnTo>
                      <a:cubicBezTo>
                        <a:pt x="704280" y="0"/>
                        <a:pt x="759019" y="22674"/>
                        <a:pt x="799378" y="63033"/>
                      </a:cubicBezTo>
                      <a:cubicBezTo>
                        <a:pt x="839738" y="103393"/>
                        <a:pt x="862412" y="158132"/>
                        <a:pt x="862412" y="215209"/>
                      </a:cubicBezTo>
                      <a:lnTo>
                        <a:pt x="862412" y="2932556"/>
                      </a:lnTo>
                      <a:cubicBezTo>
                        <a:pt x="862412" y="2989633"/>
                        <a:pt x="839738" y="3044372"/>
                        <a:pt x="799378" y="3084731"/>
                      </a:cubicBezTo>
                      <a:cubicBezTo>
                        <a:pt x="759019" y="3125091"/>
                        <a:pt x="704280" y="3147764"/>
                        <a:pt x="647203" y="3147764"/>
                      </a:cubicBezTo>
                      <a:lnTo>
                        <a:pt x="215209" y="3147764"/>
                      </a:lnTo>
                      <a:cubicBezTo>
                        <a:pt x="158132" y="3147764"/>
                        <a:pt x="103393" y="3125091"/>
                        <a:pt x="63033" y="3084731"/>
                      </a:cubicBezTo>
                      <a:cubicBezTo>
                        <a:pt x="22674" y="3044372"/>
                        <a:pt x="0" y="2989633"/>
                        <a:pt x="0" y="2932556"/>
                      </a:cubicBezTo>
                      <a:lnTo>
                        <a:pt x="0" y="215209"/>
                      </a:lnTo>
                      <a:cubicBezTo>
                        <a:pt x="0" y="158132"/>
                        <a:pt x="22674" y="103393"/>
                        <a:pt x="63033" y="63033"/>
                      </a:cubicBezTo>
                      <a:cubicBezTo>
                        <a:pt x="103393" y="22674"/>
                        <a:pt x="158132" y="0"/>
                        <a:pt x="215209" y="0"/>
                      </a:cubicBezTo>
                      <a:close/>
                    </a:path>
                  </a:pathLst>
                </a:custGeom>
                <a:solidFill>
                  <a:srgbClr val="051D40"/>
                </a:solidFill>
                <a:ln cap="rnd">
                  <a:noFill/>
                  <a:prstDash val="solid"/>
                  <a:round/>
                </a:ln>
                <a:effectLst>
                  <a:outerShdw blurRad="495300" dist="38100" dir="16200000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" name="TextBox 5">
                  <a:extLst>
                    <a:ext uri="{FF2B5EF4-FFF2-40B4-BE49-F238E27FC236}">
                      <a16:creationId xmlns:a16="http://schemas.microsoft.com/office/drawing/2014/main" id="{84DEAFB5-542E-533C-E2E2-5E1314DCFB4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62412" cy="319538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3360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55A8E83A-04B6-3AEE-C826-8E295CE3837E}"/>
                  </a:ext>
                </a:extLst>
              </p:cNvPr>
              <p:cNvSpPr txBox="1"/>
              <p:nvPr/>
            </p:nvSpPr>
            <p:spPr>
              <a:xfrm>
                <a:off x="3544607" y="6628774"/>
                <a:ext cx="3123845" cy="1431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118"/>
                  </a:lnSpc>
                </a:pPr>
                <a:r>
                  <a:rPr lang="ar-EG" sz="3432" b="1" spc="171" dirty="0">
                    <a:solidFill>
                      <a:srgbClr val="FFFBFB"/>
                    </a:solidFill>
                    <a:latin typeface="Almarai Bold"/>
                    <a:ea typeface="Almarai Bold"/>
                    <a:cs typeface="Almarai Bold"/>
                    <a:sym typeface="Almarai Bold"/>
                  </a:rPr>
                  <a:t>محمود حسين محمود جابر</a:t>
                </a:r>
                <a:endParaRPr lang="en-US" sz="3432" b="1" spc="171" dirty="0">
                  <a:solidFill>
                    <a:srgbClr val="FFFBFB"/>
                  </a:solidFill>
                  <a:latin typeface="Almarai Bold"/>
                  <a:ea typeface="Almarai Bold"/>
                  <a:cs typeface="Almarai Bold"/>
                  <a:sym typeface="Almarai Bold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CB93FF6-B788-5AAD-D0F6-6DA9698133EE}"/>
              </a:ext>
            </a:extLst>
          </p:cNvPr>
          <p:cNvGrpSpPr/>
          <p:nvPr/>
        </p:nvGrpSpPr>
        <p:grpSpPr>
          <a:xfrm>
            <a:off x="14162597" y="3883520"/>
            <a:ext cx="3597403" cy="9891374"/>
            <a:chOff x="12645968" y="2948354"/>
            <a:chExt cx="3597403" cy="9891374"/>
          </a:xfrm>
        </p:grpSpPr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1EC25363-2C0F-D03F-8108-DC562EF64904}"/>
                </a:ext>
              </a:extLst>
            </p:cNvPr>
            <p:cNvSpPr/>
            <p:nvPr/>
          </p:nvSpPr>
          <p:spPr>
            <a:xfrm>
              <a:off x="12851178" y="2948354"/>
              <a:ext cx="3186982" cy="8311729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chemeClr val="tx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B1E8ADB-0BF3-4FC8-EA8E-A5DE9A497DC2}"/>
                </a:ext>
              </a:extLst>
            </p:cNvPr>
            <p:cNvGrpSpPr/>
            <p:nvPr/>
          </p:nvGrpSpPr>
          <p:grpSpPr>
            <a:xfrm>
              <a:off x="12645968" y="5623765"/>
              <a:ext cx="3597403" cy="7215963"/>
              <a:chOff x="3307828" y="6216413"/>
              <a:chExt cx="3597403" cy="9815079"/>
            </a:xfrm>
          </p:grpSpPr>
          <p:grpSp>
            <p:nvGrpSpPr>
              <p:cNvPr id="76" name="Group 3">
                <a:extLst>
                  <a:ext uri="{FF2B5EF4-FFF2-40B4-BE49-F238E27FC236}">
                    <a16:creationId xmlns:a16="http://schemas.microsoft.com/office/drawing/2014/main" id="{F1BD3C82-41FD-D89A-23C0-102837802A89}"/>
                  </a:ext>
                </a:extLst>
              </p:cNvPr>
              <p:cNvGrpSpPr/>
              <p:nvPr/>
            </p:nvGrpSpPr>
            <p:grpSpPr>
              <a:xfrm>
                <a:off x="3307828" y="6216413"/>
                <a:ext cx="3597403" cy="9815079"/>
                <a:chOff x="0" y="-47625"/>
                <a:chExt cx="862412" cy="3195389"/>
              </a:xfrm>
            </p:grpSpPr>
            <p:sp>
              <p:nvSpPr>
                <p:cNvPr id="79" name="Freeform 4">
                  <a:extLst>
                    <a:ext uri="{FF2B5EF4-FFF2-40B4-BE49-F238E27FC236}">
                      <a16:creationId xmlns:a16="http://schemas.microsoft.com/office/drawing/2014/main" id="{7C65E6A2-58D8-69D2-0EEE-B99828AA56C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62412" cy="3147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412" h="3147764">
                      <a:moveTo>
                        <a:pt x="215209" y="0"/>
                      </a:moveTo>
                      <a:lnTo>
                        <a:pt x="647203" y="0"/>
                      </a:lnTo>
                      <a:cubicBezTo>
                        <a:pt x="704280" y="0"/>
                        <a:pt x="759019" y="22674"/>
                        <a:pt x="799378" y="63033"/>
                      </a:cubicBezTo>
                      <a:cubicBezTo>
                        <a:pt x="839738" y="103393"/>
                        <a:pt x="862412" y="158132"/>
                        <a:pt x="862412" y="215209"/>
                      </a:cubicBezTo>
                      <a:lnTo>
                        <a:pt x="862412" y="2932556"/>
                      </a:lnTo>
                      <a:cubicBezTo>
                        <a:pt x="862412" y="2989633"/>
                        <a:pt x="839738" y="3044372"/>
                        <a:pt x="799378" y="3084731"/>
                      </a:cubicBezTo>
                      <a:cubicBezTo>
                        <a:pt x="759019" y="3125091"/>
                        <a:pt x="704280" y="3147764"/>
                        <a:pt x="647203" y="3147764"/>
                      </a:cubicBezTo>
                      <a:lnTo>
                        <a:pt x="215209" y="3147764"/>
                      </a:lnTo>
                      <a:cubicBezTo>
                        <a:pt x="158132" y="3147764"/>
                        <a:pt x="103393" y="3125091"/>
                        <a:pt x="63033" y="3084731"/>
                      </a:cubicBezTo>
                      <a:cubicBezTo>
                        <a:pt x="22674" y="3044372"/>
                        <a:pt x="0" y="2989633"/>
                        <a:pt x="0" y="2932556"/>
                      </a:cubicBezTo>
                      <a:lnTo>
                        <a:pt x="0" y="215209"/>
                      </a:lnTo>
                      <a:cubicBezTo>
                        <a:pt x="0" y="158132"/>
                        <a:pt x="22674" y="103393"/>
                        <a:pt x="63033" y="63033"/>
                      </a:cubicBezTo>
                      <a:cubicBezTo>
                        <a:pt x="103393" y="22674"/>
                        <a:pt x="158132" y="0"/>
                        <a:pt x="215209" y="0"/>
                      </a:cubicBezTo>
                      <a:close/>
                    </a:path>
                  </a:pathLst>
                </a:custGeom>
                <a:solidFill>
                  <a:srgbClr val="051D40"/>
                </a:solidFill>
                <a:ln cap="rnd">
                  <a:noFill/>
                  <a:prstDash val="solid"/>
                  <a:round/>
                </a:ln>
                <a:effectLst>
                  <a:outerShdw blurRad="368300" dist="38100" dir="16200000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" name="TextBox 5">
                  <a:extLst>
                    <a:ext uri="{FF2B5EF4-FFF2-40B4-BE49-F238E27FC236}">
                      <a16:creationId xmlns:a16="http://schemas.microsoft.com/office/drawing/2014/main" id="{8B9ED456-5B73-086A-033C-3F41ABC0ECD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62412" cy="319538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3360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77" name="TextBox 25">
                <a:extLst>
                  <a:ext uri="{FF2B5EF4-FFF2-40B4-BE49-F238E27FC236}">
                    <a16:creationId xmlns:a16="http://schemas.microsoft.com/office/drawing/2014/main" id="{62987544-2F14-06FE-358D-7D66963411A3}"/>
                  </a:ext>
                </a:extLst>
              </p:cNvPr>
              <p:cNvSpPr txBox="1"/>
              <p:nvPr/>
            </p:nvSpPr>
            <p:spPr>
              <a:xfrm>
                <a:off x="3544607" y="6628774"/>
                <a:ext cx="3123845" cy="1431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118"/>
                  </a:lnSpc>
                </a:pPr>
                <a:r>
                  <a:rPr lang="ar-EG" sz="3432" b="1" spc="171" dirty="0">
                    <a:solidFill>
                      <a:srgbClr val="FFFBFB"/>
                    </a:solidFill>
                    <a:latin typeface="Almarai Bold"/>
                    <a:ea typeface="Almarai Bold"/>
                    <a:cs typeface="Almarai Bold"/>
                    <a:sym typeface="Almarai Bold"/>
                  </a:rPr>
                  <a:t>عبد الرحمن ناصر فتحي</a:t>
                </a:r>
                <a:endParaRPr lang="en-US" sz="3432" b="1" spc="171" dirty="0">
                  <a:solidFill>
                    <a:srgbClr val="FFFBFB"/>
                  </a:solidFill>
                  <a:latin typeface="Almarai Bold"/>
                  <a:ea typeface="Almarai Bold"/>
                  <a:cs typeface="Almarai Bold"/>
                  <a:sym typeface="Almarai Bold"/>
                </a:endParaRPr>
              </a:p>
            </p:txBody>
          </p:sp>
        </p:grpSp>
      </p:grpSp>
      <p:sp>
        <p:nvSpPr>
          <p:cNvPr id="92" name="TextBox 25">
            <a:extLst>
              <a:ext uri="{FF2B5EF4-FFF2-40B4-BE49-F238E27FC236}">
                <a16:creationId xmlns:a16="http://schemas.microsoft.com/office/drawing/2014/main" id="{C2AE2225-DDED-6D47-A24F-47C3046B73CE}"/>
              </a:ext>
            </a:extLst>
          </p:cNvPr>
          <p:cNvSpPr txBox="1"/>
          <p:nvPr/>
        </p:nvSpPr>
        <p:spPr>
          <a:xfrm>
            <a:off x="1268133" y="4231154"/>
            <a:ext cx="3123845" cy="105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r>
              <a:rPr lang="ar-EG" sz="3432" b="1" spc="171" dirty="0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يوسف محمد نصر الدين </a:t>
            </a:r>
            <a:endParaRPr lang="en-US" sz="3432" b="1" spc="171" dirty="0">
              <a:solidFill>
                <a:srgbClr val="FFFBFB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93" name="TextBox 25">
            <a:extLst>
              <a:ext uri="{FF2B5EF4-FFF2-40B4-BE49-F238E27FC236}">
                <a16:creationId xmlns:a16="http://schemas.microsoft.com/office/drawing/2014/main" id="{3FD25568-78E5-61B2-85EE-1BB47CBDB03D}"/>
              </a:ext>
            </a:extLst>
          </p:cNvPr>
          <p:cNvSpPr txBox="1"/>
          <p:nvPr/>
        </p:nvSpPr>
        <p:spPr>
          <a:xfrm>
            <a:off x="5645214" y="4187121"/>
            <a:ext cx="3123845" cy="105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r>
              <a:rPr lang="ar-EG" sz="3432" b="1" spc="171" dirty="0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عبد الرحمن ياسر محمود</a:t>
            </a:r>
            <a:endParaRPr lang="en-US" sz="3432" b="1" spc="171" dirty="0">
              <a:solidFill>
                <a:srgbClr val="FFFBFB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94" name="TextBox 25">
            <a:extLst>
              <a:ext uri="{FF2B5EF4-FFF2-40B4-BE49-F238E27FC236}">
                <a16:creationId xmlns:a16="http://schemas.microsoft.com/office/drawing/2014/main" id="{FC89E7B3-D9FD-2924-CDDA-DB032224E09C}"/>
              </a:ext>
            </a:extLst>
          </p:cNvPr>
          <p:cNvSpPr txBox="1"/>
          <p:nvPr/>
        </p:nvSpPr>
        <p:spPr>
          <a:xfrm>
            <a:off x="10022295" y="4070211"/>
            <a:ext cx="3123845" cy="105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r>
              <a:rPr lang="ar-EG" sz="3432" b="1" spc="171" dirty="0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احمد ضياء الدين كامل</a:t>
            </a:r>
            <a:endParaRPr lang="en-US" sz="3432" b="1" spc="171" dirty="0">
              <a:solidFill>
                <a:srgbClr val="FFFBFB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95" name="TextBox 25">
            <a:extLst>
              <a:ext uri="{FF2B5EF4-FFF2-40B4-BE49-F238E27FC236}">
                <a16:creationId xmlns:a16="http://schemas.microsoft.com/office/drawing/2014/main" id="{DACFFCE8-BA7E-1BD1-0A56-E5EAB509E553}"/>
              </a:ext>
            </a:extLst>
          </p:cNvPr>
          <p:cNvSpPr txBox="1"/>
          <p:nvPr/>
        </p:nvSpPr>
        <p:spPr>
          <a:xfrm>
            <a:off x="14399376" y="4194325"/>
            <a:ext cx="3123845" cy="105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r>
              <a:rPr lang="ar-EG" sz="3432" b="1" spc="171" dirty="0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محمد خالد عبد الهادي رماح</a:t>
            </a:r>
            <a:endParaRPr lang="en-US" sz="3432" b="1" spc="171" dirty="0">
              <a:solidFill>
                <a:srgbClr val="FFFBFB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ogo of a university&#10;&#10;Description automatically generated">
            <a:extLst>
              <a:ext uri="{FF2B5EF4-FFF2-40B4-BE49-F238E27FC236}">
                <a16:creationId xmlns:a16="http://schemas.microsoft.com/office/drawing/2014/main" id="{78ED0BF2-EC67-75F7-8EC0-2307241BD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599" y="1458150"/>
            <a:ext cx="4812586" cy="4827674"/>
          </a:xfrm>
          <a:prstGeom prst="rect">
            <a:avLst/>
          </a:prstGeom>
          <a:effectLst>
            <a:glow rad="1905000">
              <a:schemeClr val="accent1">
                <a:satMod val="175000"/>
                <a:alpha val="9000"/>
              </a:schemeClr>
            </a:glow>
            <a:outerShdw blurRad="355600" dist="38100" dir="16200000" rotWithShape="0">
              <a:prstClr val="black">
                <a:alpha val="40000"/>
              </a:prstClr>
            </a:outerShdw>
            <a:softEdge rad="254000"/>
          </a:effectLst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68977" y="5048782"/>
            <a:ext cx="8547767" cy="57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4"/>
              </a:lnSpc>
              <a:spcBef>
                <a:spcPct val="0"/>
              </a:spcBef>
            </a:pPr>
            <a:r>
              <a:rPr lang="en-US" sz="33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CONNECT WITH US.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8977" y="3320418"/>
            <a:ext cx="5735021" cy="118543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23"/>
              </a:lnSpc>
            </a:pPr>
            <a:r>
              <a:rPr lang="en-US" sz="6873" b="1" spc="419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1668977" y="6090318"/>
            <a:ext cx="615066" cy="615066"/>
          </a:xfrm>
          <a:custGeom>
            <a:avLst/>
            <a:gdLst/>
            <a:ahLst/>
            <a:cxnLst/>
            <a:rect l="l" t="t" r="r" b="b"/>
            <a:pathLst>
              <a:path w="615066" h="615066">
                <a:moveTo>
                  <a:pt x="0" y="0"/>
                </a:moveTo>
                <a:lnTo>
                  <a:pt x="615066" y="0"/>
                </a:lnTo>
                <a:lnTo>
                  <a:pt x="615066" y="615066"/>
                </a:lnTo>
                <a:lnTo>
                  <a:pt x="0" y="615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1091" y="6983976"/>
            <a:ext cx="622951" cy="622951"/>
          </a:xfrm>
          <a:custGeom>
            <a:avLst/>
            <a:gdLst/>
            <a:ahLst/>
            <a:cxnLst/>
            <a:rect l="l" t="t" r="r" b="b"/>
            <a:pathLst>
              <a:path w="622951" h="622951">
                <a:moveTo>
                  <a:pt x="0" y="0"/>
                </a:moveTo>
                <a:lnTo>
                  <a:pt x="622952" y="0"/>
                </a:lnTo>
                <a:lnTo>
                  <a:pt x="622952" y="622951"/>
                </a:lnTo>
                <a:lnTo>
                  <a:pt x="0" y="622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  <a:blipFill>
            <a:blip r:embed="rId8">
              <a:alphaModFix amt="20999"/>
            </a:blip>
            <a:stretch>
              <a:fillRect/>
            </a:stretch>
          </a:blip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33451" y="7087180"/>
            <a:ext cx="4962662" cy="4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8"/>
              </a:lnSpc>
              <a:spcBef>
                <a:spcPct val="0"/>
              </a:spcBef>
            </a:pPr>
            <a:r>
              <a:rPr lang="en-US" sz="2623" spc="131" dirty="0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asnu.edu.eg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3451" y="6218686"/>
            <a:ext cx="2812363" cy="4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8"/>
              </a:lnSpc>
              <a:spcBef>
                <a:spcPct val="0"/>
              </a:spcBef>
            </a:pPr>
            <a:r>
              <a:rPr lang="en-US" sz="2623" spc="131" dirty="0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+123-456-7890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5760720" cy="8229600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r="-57411"/>
              </a:stretch>
            </a:blipFill>
            <a:effectLst>
              <a:glow rad="12700">
                <a:schemeClr val="tx2">
                  <a:alpha val="0"/>
                </a:schemeClr>
              </a:glow>
              <a:innerShdw blurRad="774700" dist="1104900">
                <a:schemeClr val="accent1">
                  <a:alpha val="41000"/>
                </a:schemeClr>
              </a:inn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53355" y="4653079"/>
            <a:ext cx="4646929" cy="971318"/>
          </a:xfrm>
          <a:prstGeom prst="rect">
            <a:avLst/>
          </a:prstGeom>
          <a:effectLst>
            <a:glow rad="76200">
              <a:schemeClr val="accent1">
                <a:satMod val="175000"/>
                <a:alpha val="40000"/>
              </a:schemeClr>
            </a:glow>
            <a:outerShdw blurRad="355600" dist="165100" dir="1200000" sx="200000" sy="200000" algn="ctr" rotWithShape="0">
              <a:schemeClr val="tx2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2"/>
              </a:lnSpc>
              <a:spcBef>
                <a:spcPct val="0"/>
              </a:spcBef>
            </a:pPr>
            <a:r>
              <a:rPr lang="en-US" sz="6335" b="1" dirty="0">
                <a:solidFill>
                  <a:srgbClr val="FFFFFF"/>
                </a:solidFill>
                <a:effectLst>
                  <a:outerShdw blurRad="304800" dist="38100" sx="102000" sy="102000" algn="l" rotWithShape="0">
                    <a:prstClr val="black">
                      <a:alpha val="40000"/>
                    </a:prstClr>
                  </a:outerShdw>
                </a:effectLst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44753" y="3241841"/>
            <a:ext cx="217647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(ER)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11465621" y="1708206"/>
            <a:ext cx="1334733" cy="13347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1465621" y="4324131"/>
            <a:ext cx="1334733" cy="13347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1464301" y="6702810"/>
            <a:ext cx="1334733" cy="133473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4269007" y="4324131"/>
            <a:ext cx="1334733" cy="133473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14269005" y="6619027"/>
            <a:ext cx="1334733" cy="133473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338206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60569" y="8151843"/>
            <a:ext cx="217647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DFD – Level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43432" y="8150707"/>
            <a:ext cx="217647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UI  Design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38206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38206" y="6857503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728937" y="3241841"/>
            <a:ext cx="217647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(ERD)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23711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909128" y="5706651"/>
            <a:ext cx="2054489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DFD – Level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48136" y="8171461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Our Team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142911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23711" y="6773720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360569" y="3241841"/>
            <a:ext cx="217647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Introduction</a:t>
            </a:r>
          </a:p>
        </p:txBody>
      </p:sp>
      <p:grpSp>
        <p:nvGrpSpPr>
          <p:cNvPr id="36" name="Group 36"/>
          <p:cNvGrpSpPr/>
          <p:nvPr/>
        </p:nvGrpSpPr>
        <p:grpSpPr>
          <a:xfrm rot="5400000">
            <a:off x="8781438" y="1708206"/>
            <a:ext cx="1334733" cy="133473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 rot="5400000">
            <a:off x="8781438" y="4324131"/>
            <a:ext cx="1334733" cy="133473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8781438" y="6702810"/>
            <a:ext cx="1334733" cy="133473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655343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164418" y="5772028"/>
            <a:ext cx="2568772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Gantt Chart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021306" y="5761090"/>
            <a:ext cx="259970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DFD – Level 0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655343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655343" y="6857503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94" y="3120306"/>
            <a:ext cx="1867358" cy="18673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86347" y="3120306"/>
            <a:ext cx="1867358" cy="18673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159077" y="3531559"/>
            <a:ext cx="721898" cy="1044852"/>
          </a:xfrm>
          <a:custGeom>
            <a:avLst/>
            <a:gdLst/>
            <a:ahLst/>
            <a:cxnLst/>
            <a:rect l="l" t="t" r="r" b="b"/>
            <a:pathLst>
              <a:path w="721898" h="1044852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751562" y="3531559"/>
            <a:ext cx="1029822" cy="1041181"/>
          </a:xfrm>
          <a:custGeom>
            <a:avLst/>
            <a:gdLst/>
            <a:ahLst/>
            <a:cxnLst/>
            <a:rect l="l" t="t" r="r" b="b"/>
            <a:pathLst>
              <a:path w="1029822" h="1041181">
                <a:moveTo>
                  <a:pt x="0" y="0"/>
                </a:moveTo>
                <a:lnTo>
                  <a:pt x="1029823" y="0"/>
                </a:lnTo>
                <a:lnTo>
                  <a:pt x="1029823" y="1041181"/>
                </a:lnTo>
                <a:lnTo>
                  <a:pt x="0" y="104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410455" y="5362146"/>
            <a:ext cx="94516" cy="2130893"/>
            <a:chOff x="0" y="0"/>
            <a:chExt cx="24893" cy="5612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302469" y="5362146"/>
            <a:ext cx="94516" cy="2130893"/>
            <a:chOff x="0" y="0"/>
            <a:chExt cx="24893" cy="5612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808163" y="5972067"/>
            <a:ext cx="4916620" cy="234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Our goals are to improve access to academic resources and streamline communication between faculty and students. We aim to create a seamless system for managing courses, grades, and feedback to enhance the educational experience.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167523" y="1293637"/>
            <a:ext cx="5952955" cy="105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1"/>
              </a:lnSpc>
              <a:spcBef>
                <a:spcPct val="0"/>
              </a:spcBef>
            </a:pPr>
            <a:r>
              <a:rPr lang="en-US" sz="6842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Introduction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14546" y="6033411"/>
            <a:ext cx="5229454" cy="313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This project focuses on creating a comprehensive web portal for Assiut National University’s Faculty of Computer Science and Information. It aims to simplify academic processes like course registration, attendance tracking, and student-instructor communication, fostering an organized and efficient academic experience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247567" y="5304996"/>
            <a:ext cx="4563412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7"/>
              </a:lnSpc>
              <a:spcBef>
                <a:spcPct val="0"/>
              </a:spcBef>
            </a:pPr>
            <a:r>
              <a:rPr lang="en-US" sz="2715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Project Overview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53049" y="5304996"/>
            <a:ext cx="402684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7"/>
              </a:lnSpc>
              <a:spcBef>
                <a:spcPct val="0"/>
              </a:spcBef>
            </a:pPr>
            <a:r>
              <a:rPr lang="en-US" sz="2715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Our Goals</a:t>
            </a:r>
          </a:p>
        </p:txBody>
      </p:sp>
      <p:grpSp>
        <p:nvGrpSpPr>
          <p:cNvPr id="39" name="Group 39"/>
          <p:cNvGrpSpPr/>
          <p:nvPr/>
        </p:nvGrpSpPr>
        <p:grpSpPr>
          <a:xfrm rot="5400000">
            <a:off x="5512144" y="1218322"/>
            <a:ext cx="1224824" cy="122482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396433" y="1361174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C13931-BD06-6501-1CDF-D4C676D37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>
            <a:extLst>
              <a:ext uri="{FF2B5EF4-FFF2-40B4-BE49-F238E27FC236}">
                <a16:creationId xmlns:a16="http://schemas.microsoft.com/office/drawing/2014/main" id="{4C2ECCDD-0538-0DF8-0A85-3C11DFA45113}"/>
              </a:ext>
            </a:extLst>
          </p:cNvPr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7A31E2A-7131-40E9-80AC-723D2EC476EC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9EC4C1C-5F5C-5C4C-16F5-50969ECB1A23}"/>
              </a:ext>
            </a:extLst>
          </p:cNvPr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08E4046-6625-4674-62DA-7CE5B141E1F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A8471E8-EC2B-1DF5-F350-9C7A1F7B6DEF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B4EE9AB-7EDC-303F-9D22-9209B719DDB9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B68EE3DE-5CB4-FD88-DA52-6A2A190CE346}"/>
              </a:ext>
            </a:extLst>
          </p:cNvPr>
          <p:cNvSpPr txBox="1"/>
          <p:nvPr/>
        </p:nvSpPr>
        <p:spPr>
          <a:xfrm>
            <a:off x="2600760" y="296760"/>
            <a:ext cx="12396931" cy="90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Entity-Relationship (ER)</a:t>
            </a:r>
          </a:p>
        </p:txBody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457E6F50-36D7-DE0A-889D-2BDFB7B27DA6}"/>
              </a:ext>
            </a:extLst>
          </p:cNvPr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5332C600-DADD-80B0-1151-E6503C959D40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0B8B2D56-FBA8-41A7-9739-0B49B9DFFDCD}"/>
              </a:ext>
            </a:extLst>
          </p:cNvPr>
          <p:cNvGrpSpPr/>
          <p:nvPr/>
        </p:nvGrpSpPr>
        <p:grpSpPr>
          <a:xfrm rot="5400000">
            <a:off x="978302" y="157515"/>
            <a:ext cx="1224824" cy="1224824"/>
            <a:chOff x="0" y="0"/>
            <a:chExt cx="812800" cy="812800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5CDA9E5D-3847-8436-D8CE-77D0DB95CE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D5047A27-9A79-47B2-7EBC-AE43F4B8D7DC}"/>
              </a:ext>
            </a:extLst>
          </p:cNvPr>
          <p:cNvSpPr txBox="1"/>
          <p:nvPr/>
        </p:nvSpPr>
        <p:spPr>
          <a:xfrm>
            <a:off x="862591" y="300367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pic>
        <p:nvPicPr>
          <p:cNvPr id="30" name="Picture 29" descr="A diagram of a network&#10;&#10;Description automatically generated">
            <a:extLst>
              <a:ext uri="{FF2B5EF4-FFF2-40B4-BE49-F238E27FC236}">
                <a16:creationId xmlns:a16="http://schemas.microsoft.com/office/drawing/2014/main" id="{D4B57B50-42DB-7531-A9F9-8A4B97B24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525191"/>
            <a:ext cx="17182170" cy="7419969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7000">
                <a:schemeClr val="accent5">
                  <a:alpha val="98000"/>
                  <a:lumMod val="44000"/>
                </a:schemeClr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effectLst>
            <a:innerShdw blurRad="1270000" dist="50800" dir="2700000">
              <a:schemeClr val="accent1">
                <a:alpha val="62000"/>
              </a:schemeClr>
            </a:innerShdw>
          </a:effectLst>
        </p:spPr>
      </p:pic>
      <p:sp>
        <p:nvSpPr>
          <p:cNvPr id="36" name="TextBox 28">
            <a:extLst>
              <a:ext uri="{FF2B5EF4-FFF2-40B4-BE49-F238E27FC236}">
                <a16:creationId xmlns:a16="http://schemas.microsoft.com/office/drawing/2014/main" id="{57FA43AF-2646-AD6D-25AF-0BBD0082C4A6}"/>
              </a:ext>
            </a:extLst>
          </p:cNvPr>
          <p:cNvSpPr txBox="1"/>
          <p:nvPr/>
        </p:nvSpPr>
        <p:spPr>
          <a:xfrm>
            <a:off x="2560300" y="9326114"/>
            <a:ext cx="13223621" cy="335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160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This ER diagram represents the logical relationships between the main entities in the system, including students, instructors, courses, and resources</a:t>
            </a:r>
          </a:p>
        </p:txBody>
      </p:sp>
    </p:spTree>
    <p:extLst>
      <p:ext uri="{BB962C8B-B14F-4D97-AF65-F5344CB8AC3E}">
        <p14:creationId xmlns:p14="http://schemas.microsoft.com/office/powerpoint/2010/main" val="12770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1CB5F-6194-2CFF-BE43-1909BE200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>
            <a:extLst>
              <a:ext uri="{FF2B5EF4-FFF2-40B4-BE49-F238E27FC236}">
                <a16:creationId xmlns:a16="http://schemas.microsoft.com/office/drawing/2014/main" id="{7B4F1DF7-6C0A-913E-5491-355EC66396B0}"/>
              </a:ext>
            </a:extLst>
          </p:cNvPr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23986C3-F398-7DEA-B13E-24205454A933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ACB65CD-DEDB-97B3-F7E4-33F4F27FA4A0}"/>
              </a:ext>
            </a:extLst>
          </p:cNvPr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9CED9CC-6637-72FE-379E-502D651AD9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9D8A84A-7DBB-36ED-879E-F5A0C8AD9D69}"/>
              </a:ext>
            </a:extLst>
          </p:cNvPr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5E96A05-8DAE-22FF-5875-43EDB4604D45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CCD49C5-4B6A-C1B7-26EE-7BBBB91B981B}"/>
              </a:ext>
            </a:extLst>
          </p:cNvPr>
          <p:cNvSpPr txBox="1"/>
          <p:nvPr/>
        </p:nvSpPr>
        <p:spPr>
          <a:xfrm>
            <a:off x="2600760" y="296760"/>
            <a:ext cx="12396931" cy="90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Entity-Relationship Diagram (ERD)</a:t>
            </a:r>
          </a:p>
        </p:txBody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DBE46A08-FD9B-0BF0-9867-E9618EBFB147}"/>
              </a:ext>
            </a:extLst>
          </p:cNvPr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F4332BA-53BC-2ACA-AA54-18CC9CFF7D48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1ED9001A-BE4E-7C63-E161-410FFB63D99E}"/>
              </a:ext>
            </a:extLst>
          </p:cNvPr>
          <p:cNvGrpSpPr/>
          <p:nvPr/>
        </p:nvGrpSpPr>
        <p:grpSpPr>
          <a:xfrm rot="5400000">
            <a:off x="978302" y="157515"/>
            <a:ext cx="1224824" cy="1224824"/>
            <a:chOff x="0" y="0"/>
            <a:chExt cx="812800" cy="812800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EF3574A-0F63-CB3B-6B0D-91CCEA5387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E2C88D00-DE73-2423-287C-BB77A6FBDCFE}"/>
              </a:ext>
            </a:extLst>
          </p:cNvPr>
          <p:cNvSpPr txBox="1"/>
          <p:nvPr/>
        </p:nvSpPr>
        <p:spPr>
          <a:xfrm>
            <a:off x="862591" y="300367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1975DB6-C763-DAF9-1B6A-CFAAC6ACF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2234" y="1525191"/>
            <a:ext cx="13239752" cy="7419969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7000">
                <a:schemeClr val="accent5">
                  <a:alpha val="98000"/>
                  <a:lumMod val="44000"/>
                </a:schemeClr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effectLst>
            <a:innerShdw blurRad="1270000" dist="50800" dir="2700000">
              <a:schemeClr val="accent1">
                <a:alpha val="62000"/>
              </a:schemeClr>
            </a:innerShdw>
          </a:effectLst>
        </p:spPr>
      </p:pic>
      <p:sp>
        <p:nvSpPr>
          <p:cNvPr id="36" name="TextBox 28">
            <a:extLst>
              <a:ext uri="{FF2B5EF4-FFF2-40B4-BE49-F238E27FC236}">
                <a16:creationId xmlns:a16="http://schemas.microsoft.com/office/drawing/2014/main" id="{E115681F-E7EA-8EA6-FC28-73038F9FEC0A}"/>
              </a:ext>
            </a:extLst>
          </p:cNvPr>
          <p:cNvSpPr txBox="1"/>
          <p:nvPr/>
        </p:nvSpPr>
        <p:spPr>
          <a:xfrm>
            <a:off x="3404764" y="9410700"/>
            <a:ext cx="13223621" cy="335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160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ERD expands on the ER diagram, detailing attributes and primary/foreign key relationships for accurate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355497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0339" y="103710"/>
            <a:ext cx="3040126" cy="30401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91346" y="-176092"/>
            <a:ext cx="3803496" cy="3803496"/>
            <a:chOff x="-176122" y="-9075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-176122" y="-9075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3">
            <a:extLst>
              <a:ext uri="{FF2B5EF4-FFF2-40B4-BE49-F238E27FC236}">
                <a16:creationId xmlns:a16="http://schemas.microsoft.com/office/drawing/2014/main" id="{323A5BA7-B61F-A2D8-5288-8CDF66DBADB8}"/>
              </a:ext>
            </a:extLst>
          </p:cNvPr>
          <p:cNvGrpSpPr/>
          <p:nvPr/>
        </p:nvGrpSpPr>
        <p:grpSpPr>
          <a:xfrm rot="5400000">
            <a:off x="1141516" y="510112"/>
            <a:ext cx="1068284" cy="1068284"/>
            <a:chOff x="0" y="0"/>
            <a:chExt cx="812800" cy="812800"/>
          </a:xfrm>
        </p:grpSpPr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516BC9C6-C7FA-2A9D-B05C-E22B7166C0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5">
            <a:extLst>
              <a:ext uri="{FF2B5EF4-FFF2-40B4-BE49-F238E27FC236}">
                <a16:creationId xmlns:a16="http://schemas.microsoft.com/office/drawing/2014/main" id="{D3C437FD-75BF-824E-EF62-751DA400EAA7}"/>
              </a:ext>
            </a:extLst>
          </p:cNvPr>
          <p:cNvSpPr txBox="1"/>
          <p:nvPr/>
        </p:nvSpPr>
        <p:spPr>
          <a:xfrm>
            <a:off x="1025806" y="652963"/>
            <a:ext cx="127012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331A6366-E3AC-D554-BE65-A5B55F901F70}"/>
              </a:ext>
            </a:extLst>
          </p:cNvPr>
          <p:cNvSpPr txBox="1"/>
          <p:nvPr/>
        </p:nvSpPr>
        <p:spPr>
          <a:xfrm>
            <a:off x="253835" y="1629725"/>
            <a:ext cx="2969452" cy="840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8"/>
              </a:lnSpc>
            </a:pPr>
            <a:r>
              <a:rPr lang="en-US" sz="360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Gantt Chart</a:t>
            </a:r>
          </a:p>
        </p:txBody>
      </p:sp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787DE029-9E67-079E-B272-1CCFB94ED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157" y="1176743"/>
            <a:ext cx="12192008" cy="8583928"/>
          </a:xfrm>
          <a:prstGeom prst="rect">
            <a:avLst/>
          </a:prstGeom>
          <a:effectLst>
            <a:innerShdw blurRad="1270000" dist="50800" dir="8100000">
              <a:schemeClr val="tx2"/>
            </a:innerShdw>
          </a:effectLst>
        </p:spPr>
      </p:pic>
      <p:sp>
        <p:nvSpPr>
          <p:cNvPr id="50" name="TextBox 22">
            <a:extLst>
              <a:ext uri="{FF2B5EF4-FFF2-40B4-BE49-F238E27FC236}">
                <a16:creationId xmlns:a16="http://schemas.microsoft.com/office/drawing/2014/main" id="{FC2998F0-E36D-B92F-736E-B4C963E20025}"/>
              </a:ext>
            </a:extLst>
          </p:cNvPr>
          <p:cNvSpPr txBox="1"/>
          <p:nvPr/>
        </p:nvSpPr>
        <p:spPr>
          <a:xfrm>
            <a:off x="1853363" y="5981355"/>
            <a:ext cx="4094107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Description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160776B9-7E1F-1B34-1428-0680DCA0A825}"/>
              </a:ext>
            </a:extLst>
          </p:cNvPr>
          <p:cNvSpPr txBox="1"/>
          <p:nvPr/>
        </p:nvSpPr>
        <p:spPr>
          <a:xfrm>
            <a:off x="1870703" y="6610176"/>
            <a:ext cx="3842897" cy="242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This Gantt chart outlines the project schedule, key milestones, and progress to date, ensuring effective time management and delivery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AD4BFA-1FB3-87EA-2773-F5F8515EC409}"/>
              </a:ext>
            </a:extLst>
          </p:cNvPr>
          <p:cNvGrpSpPr/>
          <p:nvPr/>
        </p:nvGrpSpPr>
        <p:grpSpPr>
          <a:xfrm>
            <a:off x="353539" y="6050657"/>
            <a:ext cx="1371267" cy="1371267"/>
            <a:chOff x="124163" y="4085572"/>
            <a:chExt cx="1371267" cy="1371267"/>
          </a:xfrm>
        </p:grpSpPr>
        <p:grpSp>
          <p:nvGrpSpPr>
            <p:cNvPr id="47" name="Group 15">
              <a:extLst>
                <a:ext uri="{FF2B5EF4-FFF2-40B4-BE49-F238E27FC236}">
                  <a16:creationId xmlns:a16="http://schemas.microsoft.com/office/drawing/2014/main" id="{E3340BAA-2BC3-BACD-8BE9-542145BCB658}"/>
                </a:ext>
              </a:extLst>
            </p:cNvPr>
            <p:cNvGrpSpPr/>
            <p:nvPr/>
          </p:nvGrpSpPr>
          <p:grpSpPr>
            <a:xfrm>
              <a:off x="124163" y="4085572"/>
              <a:ext cx="1371267" cy="1371267"/>
              <a:chOff x="0" y="0"/>
              <a:chExt cx="812800" cy="812800"/>
            </a:xfrm>
          </p:grpSpPr>
          <p:sp>
            <p:nvSpPr>
              <p:cNvPr id="48" name="Freeform 16">
                <a:extLst>
                  <a:ext uri="{FF2B5EF4-FFF2-40B4-BE49-F238E27FC236}">
                    <a16:creationId xmlns:a16="http://schemas.microsoft.com/office/drawing/2014/main" id="{2B74BCBB-D014-D595-A636-B1AF13D7DE8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17">
                <a:extLst>
                  <a:ext uri="{FF2B5EF4-FFF2-40B4-BE49-F238E27FC236}">
                    <a16:creationId xmlns:a16="http://schemas.microsoft.com/office/drawing/2014/main" id="{DA9E8DE2-7C9A-369C-4D5C-39397DF7EFC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6EE72BF9-7E54-80F0-6634-FF352B2546F9}"/>
                </a:ext>
              </a:extLst>
            </p:cNvPr>
            <p:cNvSpPr/>
            <p:nvPr/>
          </p:nvSpPr>
          <p:spPr>
            <a:xfrm>
              <a:off x="349102" y="4270417"/>
              <a:ext cx="856855" cy="921387"/>
            </a:xfrm>
            <a:custGeom>
              <a:avLst/>
              <a:gdLst/>
              <a:ahLst/>
              <a:cxnLst/>
              <a:rect l="l" t="t" r="r" b="b"/>
              <a:pathLst>
                <a:path w="1212197" h="1212197">
                  <a:moveTo>
                    <a:pt x="0" y="0"/>
                  </a:moveTo>
                  <a:lnTo>
                    <a:pt x="1212198" y="0"/>
                  </a:lnTo>
                  <a:lnTo>
                    <a:pt x="1212198" y="1212197"/>
                  </a:lnTo>
                  <a:lnTo>
                    <a:pt x="0" y="1212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0061" y="2057361"/>
            <a:ext cx="4796714" cy="197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Data Flow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5976" y="5058919"/>
            <a:ext cx="6591971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360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DFD Level 0  Context Diagram</a:t>
            </a:r>
          </a:p>
          <a:p>
            <a:pPr algn="l">
              <a:lnSpc>
                <a:spcPts val="3035"/>
              </a:lnSpc>
            </a:pPr>
            <a:endParaRPr lang="en-US" sz="2199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6216" y="2568876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pic>
        <p:nvPicPr>
          <p:cNvPr id="16" name="Picture 15" descr="A diagram of a university information system&#10;&#10;Description automatically generated">
            <a:extLst>
              <a:ext uri="{FF2B5EF4-FFF2-40B4-BE49-F238E27FC236}">
                <a16:creationId xmlns:a16="http://schemas.microsoft.com/office/drawing/2014/main" id="{7C8866CB-0613-1852-F52B-5C438D2A8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369" y="2066886"/>
            <a:ext cx="10350656" cy="6429413"/>
          </a:xfrm>
          <a:prstGeom prst="rect">
            <a:avLst/>
          </a:prstGeom>
          <a:effectLst>
            <a:innerShdw blurRad="1270000">
              <a:schemeClr val="tx2"/>
            </a:inn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A3000-09A7-BE51-61F3-C25C817E5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244CCDE-ECB8-8CBA-8F69-C07D2C070287}"/>
              </a:ext>
            </a:extLst>
          </p:cNvPr>
          <p:cNvSpPr txBox="1"/>
          <p:nvPr/>
        </p:nvSpPr>
        <p:spPr>
          <a:xfrm>
            <a:off x="3450061" y="2057361"/>
            <a:ext cx="4796714" cy="197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Data Flow Diagram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433E364-DB2E-16D8-5095-B6CB955984E9}"/>
              </a:ext>
            </a:extLst>
          </p:cNvPr>
          <p:cNvSpPr txBox="1"/>
          <p:nvPr/>
        </p:nvSpPr>
        <p:spPr>
          <a:xfrm>
            <a:off x="425976" y="5058919"/>
            <a:ext cx="7422624" cy="77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360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DFD Level 1 High-Level System Functions</a:t>
            </a:r>
            <a:endParaRPr lang="en-US" sz="2199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0FCFBD6-2D08-FEF8-5CD7-2126149EB161}"/>
              </a:ext>
            </a:extLst>
          </p:cNvPr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6E891EC-277B-AAF7-3C97-1E80608016C8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8408957-3B86-2933-9E27-2D163D9FC378}"/>
              </a:ext>
            </a:extLst>
          </p:cNvPr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B029405-0419-C9E1-29E1-6D7B42B3FEF0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CC59586-E75A-77C1-FE1F-5D66573F1F67}"/>
              </a:ext>
            </a:extLst>
          </p:cNvPr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403C3F-E424-6392-5276-57CB20321633}"/>
                </a:ext>
              </a:extLst>
            </p:cNvPr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CDD1ACB-00A7-0E88-CD1B-7D2A037D161F}"/>
                </a:ext>
              </a:extLst>
            </p:cNvPr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43E1E18-1211-9E8E-9A77-E82E12F510BF}"/>
              </a:ext>
            </a:extLst>
          </p:cNvPr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1E20589-39FD-B58B-1D5A-FE0D4ACC4E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396AFABF-B1A5-FB46-B0E1-A82703320EE6}"/>
              </a:ext>
            </a:extLst>
          </p:cNvPr>
          <p:cNvSpPr txBox="1"/>
          <p:nvPr/>
        </p:nvSpPr>
        <p:spPr>
          <a:xfrm>
            <a:off x="1276216" y="2568876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06BC53-CA37-28BF-A642-0778C5C02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1369" y="2068236"/>
            <a:ext cx="10350656" cy="6426713"/>
          </a:xfrm>
          <a:prstGeom prst="rect">
            <a:avLst/>
          </a:prstGeom>
          <a:effectLst>
            <a:innerShdw blurRad="1270000">
              <a:schemeClr val="tx2"/>
            </a:innerShdw>
          </a:effectLst>
        </p:spPr>
      </p:pic>
    </p:spTree>
    <p:extLst>
      <p:ext uri="{BB962C8B-B14F-4D97-AF65-F5344CB8AC3E}">
        <p14:creationId xmlns:p14="http://schemas.microsoft.com/office/powerpoint/2010/main" val="409668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69FCD4-DDC7-7E75-C1A8-8646B2ECF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C1F175F-3BF9-63E1-F409-636516802BB2}"/>
              </a:ext>
            </a:extLst>
          </p:cNvPr>
          <p:cNvSpPr txBox="1"/>
          <p:nvPr/>
        </p:nvSpPr>
        <p:spPr>
          <a:xfrm>
            <a:off x="3450061" y="2057361"/>
            <a:ext cx="4796714" cy="197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Data Flow Diagram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5CE219C-F349-158E-EDF6-A85E12EFE21E}"/>
              </a:ext>
            </a:extLst>
          </p:cNvPr>
          <p:cNvSpPr txBox="1"/>
          <p:nvPr/>
        </p:nvSpPr>
        <p:spPr>
          <a:xfrm>
            <a:off x="425976" y="5058919"/>
            <a:ext cx="7422624" cy="77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360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DFD Level 2: Detailed Process View</a:t>
            </a:r>
            <a:endParaRPr lang="en-US" sz="2199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D4F42ED-5378-8C58-3B13-A07151840EA3}"/>
              </a:ext>
            </a:extLst>
          </p:cNvPr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37BCEAE-1849-E071-9635-6F03F21779D2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618491A-1398-4E0E-66F6-ABE51A2F7194}"/>
              </a:ext>
            </a:extLst>
          </p:cNvPr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C9FCC7C-EDCC-8530-44BB-347DBC3475B0}"/>
                </a:ext>
              </a:extLst>
            </p:cNvPr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A1A51A1-D185-F931-7FFE-C7CD0378B749}"/>
              </a:ext>
            </a:extLst>
          </p:cNvPr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5E6BA0A-B501-3219-C495-E653240BC307}"/>
                </a:ext>
              </a:extLst>
            </p:cNvPr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4AD0F65-EACB-82C4-3879-EACE34E5423E}"/>
                </a:ext>
              </a:extLst>
            </p:cNvPr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F472E90-C63D-6A90-8C89-2777666422C0}"/>
              </a:ext>
            </a:extLst>
          </p:cNvPr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A56339A-42E6-7683-BBE7-289E93A60B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9A72D511-BA5F-54C6-7639-A1BD0929CA48}"/>
              </a:ext>
            </a:extLst>
          </p:cNvPr>
          <p:cNvSpPr txBox="1"/>
          <p:nvPr/>
        </p:nvSpPr>
        <p:spPr>
          <a:xfrm>
            <a:off x="1276216" y="2568876"/>
            <a:ext cx="145624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2F053E-9BA4-53DA-37A2-4B32C8E1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1369" y="2066886"/>
            <a:ext cx="10350656" cy="6162753"/>
          </a:xfrm>
          <a:prstGeom prst="rect">
            <a:avLst/>
          </a:prstGeom>
          <a:effectLst>
            <a:innerShdw blurRad="1270000">
              <a:schemeClr val="tx2"/>
            </a:innerShdw>
          </a:effectLst>
        </p:spPr>
      </p:pic>
    </p:spTree>
    <p:extLst>
      <p:ext uri="{BB962C8B-B14F-4D97-AF65-F5344CB8AC3E}">
        <p14:creationId xmlns:p14="http://schemas.microsoft.com/office/powerpoint/2010/main" val="1237492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321</Words>
  <Application>Microsoft Office PowerPoint</Application>
  <PresentationFormat>Custom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Almarai</vt:lpstr>
      <vt:lpstr>Calibri</vt:lpstr>
      <vt:lpstr>Arial</vt:lpstr>
      <vt:lpstr>Almarai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Business Project Presentation </dc:title>
  <cp:lastModifiedBy>Youssef Nasr</cp:lastModifiedBy>
  <cp:revision>2</cp:revision>
  <dcterms:created xsi:type="dcterms:W3CDTF">2006-08-16T00:00:00Z</dcterms:created>
  <dcterms:modified xsi:type="dcterms:W3CDTF">2025-01-08T14:53:30Z</dcterms:modified>
  <dc:identifier>DAGbnfxjmMo</dc:identifier>
</cp:coreProperties>
</file>